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1"/>
  </p:notesMasterIdLst>
  <p:handoutMasterIdLst>
    <p:handoutMasterId r:id="rId12"/>
  </p:handoutMasterIdLst>
  <p:sldIdLst>
    <p:sldId id="346" r:id="rId2"/>
    <p:sldId id="354" r:id="rId3"/>
    <p:sldId id="355" r:id="rId4"/>
    <p:sldId id="357" r:id="rId5"/>
    <p:sldId id="360" r:id="rId6"/>
    <p:sldId id="361" r:id="rId7"/>
    <p:sldId id="362" r:id="rId8"/>
    <p:sldId id="358" r:id="rId9"/>
    <p:sldId id="359" r:id="rId10"/>
  </p:sldIdLst>
  <p:sldSz cx="9144000" cy="6858000" type="screen4x3"/>
  <p:notesSz cx="9928225"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48"/>
  </p:normalViewPr>
  <p:slideViewPr>
    <p:cSldViewPr>
      <p:cViewPr varScale="1">
        <p:scale>
          <a:sx n="85" d="100"/>
          <a:sy n="85" d="100"/>
        </p:scale>
        <p:origin x="1152" y="84"/>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194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971" cy="340756"/>
          </a:xfrm>
          <a:prstGeom prst="rect">
            <a:avLst/>
          </a:prstGeom>
        </p:spPr>
        <p:txBody>
          <a:bodyPr vert="horz" lIns="91303" tIns="45651" rIns="91303" bIns="45651" rtlCol="0"/>
          <a:lstStyle>
            <a:lvl1pPr algn="l">
              <a:defRPr sz="1200"/>
            </a:lvl1pPr>
          </a:lstStyle>
          <a:p>
            <a:endParaRPr lang="en-GB" dirty="0"/>
          </a:p>
        </p:txBody>
      </p:sp>
      <p:sp>
        <p:nvSpPr>
          <p:cNvPr id="3" name="Date Placeholder 2"/>
          <p:cNvSpPr>
            <a:spLocks noGrp="1"/>
          </p:cNvSpPr>
          <p:nvPr>
            <p:ph type="dt" sz="quarter" idx="1"/>
          </p:nvPr>
        </p:nvSpPr>
        <p:spPr>
          <a:xfrm>
            <a:off x="5623670" y="0"/>
            <a:ext cx="4302971" cy="340756"/>
          </a:xfrm>
          <a:prstGeom prst="rect">
            <a:avLst/>
          </a:prstGeom>
        </p:spPr>
        <p:txBody>
          <a:bodyPr vert="horz" lIns="91303" tIns="45651" rIns="91303" bIns="45651" rtlCol="0"/>
          <a:lstStyle>
            <a:lvl1pPr algn="r">
              <a:defRPr sz="1200"/>
            </a:lvl1pPr>
          </a:lstStyle>
          <a:p>
            <a:fld id="{7E2412AD-87E3-4296-A36D-3AE594DA5948}" type="datetimeFigureOut">
              <a:rPr lang="en-GB" smtClean="0"/>
              <a:t>05/03/2024</a:t>
            </a:fld>
            <a:endParaRPr lang="en-GB" dirty="0"/>
          </a:p>
        </p:txBody>
      </p:sp>
      <p:sp>
        <p:nvSpPr>
          <p:cNvPr id="4" name="Footer Placeholder 3"/>
          <p:cNvSpPr>
            <a:spLocks noGrp="1"/>
          </p:cNvSpPr>
          <p:nvPr>
            <p:ph type="ftr" sz="quarter" idx="2"/>
          </p:nvPr>
        </p:nvSpPr>
        <p:spPr>
          <a:xfrm>
            <a:off x="0" y="6456920"/>
            <a:ext cx="4302971" cy="340756"/>
          </a:xfrm>
          <a:prstGeom prst="rect">
            <a:avLst/>
          </a:prstGeom>
        </p:spPr>
        <p:txBody>
          <a:bodyPr vert="horz" lIns="91303" tIns="45651" rIns="91303" bIns="45651"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3670" y="6456920"/>
            <a:ext cx="4302971" cy="340756"/>
          </a:xfrm>
          <a:prstGeom prst="rect">
            <a:avLst/>
          </a:prstGeom>
        </p:spPr>
        <p:txBody>
          <a:bodyPr vert="horz" lIns="91303" tIns="45651" rIns="91303" bIns="45651" rtlCol="0" anchor="b"/>
          <a:lstStyle>
            <a:lvl1pPr algn="r">
              <a:defRPr sz="1200"/>
            </a:lvl1pPr>
          </a:lstStyle>
          <a:p>
            <a:fld id="{2B2AE585-ADC0-42AD-B3A4-2D5F22AC87EE}" type="slidenum">
              <a:rPr lang="en-GB" smtClean="0"/>
              <a:t>‹#›</a:t>
            </a:fld>
            <a:endParaRPr lang="en-GB" dirty="0"/>
          </a:p>
        </p:txBody>
      </p:sp>
    </p:spTree>
    <p:extLst>
      <p:ext uri="{BB962C8B-B14F-4D97-AF65-F5344CB8AC3E}">
        <p14:creationId xmlns:p14="http://schemas.microsoft.com/office/powerpoint/2010/main" val="399837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41458"/>
          </a:xfrm>
          <a:prstGeom prst="rect">
            <a:avLst/>
          </a:prstGeom>
        </p:spPr>
        <p:txBody>
          <a:bodyPr vert="horz" lIns="91303" tIns="45651" rIns="91303" bIns="45651" rtlCol="0"/>
          <a:lstStyle>
            <a:lvl1pPr algn="l">
              <a:defRPr sz="1200"/>
            </a:lvl1pPr>
          </a:lstStyle>
          <a:p>
            <a:endParaRPr lang="en-GB" dirty="0"/>
          </a:p>
        </p:txBody>
      </p:sp>
      <p:sp>
        <p:nvSpPr>
          <p:cNvPr id="3" name="Date Placeholder 2"/>
          <p:cNvSpPr>
            <a:spLocks noGrp="1"/>
          </p:cNvSpPr>
          <p:nvPr>
            <p:ph type="dt" idx="1"/>
          </p:nvPr>
        </p:nvSpPr>
        <p:spPr>
          <a:xfrm>
            <a:off x="5624271" y="0"/>
            <a:ext cx="4302231" cy="341458"/>
          </a:xfrm>
          <a:prstGeom prst="rect">
            <a:avLst/>
          </a:prstGeom>
        </p:spPr>
        <p:txBody>
          <a:bodyPr vert="horz" lIns="91303" tIns="45651" rIns="91303" bIns="45651" rtlCol="0"/>
          <a:lstStyle>
            <a:lvl1pPr algn="r">
              <a:defRPr sz="1200"/>
            </a:lvl1pPr>
          </a:lstStyle>
          <a:p>
            <a:fld id="{DB729C20-26AC-4971-81C5-892B28D54045}" type="datetimeFigureOut">
              <a:rPr lang="en-GB" smtClean="0"/>
              <a:t>05/03/2024</a:t>
            </a:fld>
            <a:endParaRPr lang="en-GB" dirty="0"/>
          </a:p>
        </p:txBody>
      </p:sp>
      <p:sp>
        <p:nvSpPr>
          <p:cNvPr id="4" name="Slide Image Placeholder 3"/>
          <p:cNvSpPr>
            <a:spLocks noGrp="1" noRot="1" noChangeAspect="1"/>
          </p:cNvSpPr>
          <p:nvPr>
            <p:ph type="sldImg" idx="2"/>
          </p:nvPr>
        </p:nvSpPr>
        <p:spPr>
          <a:xfrm>
            <a:off x="3433763" y="849313"/>
            <a:ext cx="3060700" cy="2295525"/>
          </a:xfrm>
          <a:prstGeom prst="rect">
            <a:avLst/>
          </a:prstGeom>
          <a:noFill/>
          <a:ln w="12700">
            <a:solidFill>
              <a:prstClr val="black"/>
            </a:solidFill>
          </a:ln>
        </p:spPr>
        <p:txBody>
          <a:bodyPr vert="horz" lIns="91303" tIns="45651" rIns="91303" bIns="45651" rtlCol="0" anchor="ctr"/>
          <a:lstStyle/>
          <a:p>
            <a:endParaRPr lang="en-GB" dirty="0"/>
          </a:p>
        </p:txBody>
      </p:sp>
      <p:sp>
        <p:nvSpPr>
          <p:cNvPr id="5" name="Notes Placeholder 4"/>
          <p:cNvSpPr>
            <a:spLocks noGrp="1"/>
          </p:cNvSpPr>
          <p:nvPr>
            <p:ph type="body" sz="quarter" idx="3"/>
          </p:nvPr>
        </p:nvSpPr>
        <p:spPr>
          <a:xfrm>
            <a:off x="992823" y="3271382"/>
            <a:ext cx="7942580" cy="2676584"/>
          </a:xfrm>
          <a:prstGeom prst="rect">
            <a:avLst/>
          </a:prstGeom>
        </p:spPr>
        <p:txBody>
          <a:bodyPr vert="horz" lIns="91303" tIns="45651" rIns="91303" bIns="45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56219"/>
            <a:ext cx="4302231" cy="341457"/>
          </a:xfrm>
          <a:prstGeom prst="rect">
            <a:avLst/>
          </a:prstGeom>
        </p:spPr>
        <p:txBody>
          <a:bodyPr vert="horz" lIns="91303" tIns="45651" rIns="91303" bIns="45651"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4271" y="6456219"/>
            <a:ext cx="4302231" cy="341457"/>
          </a:xfrm>
          <a:prstGeom prst="rect">
            <a:avLst/>
          </a:prstGeom>
        </p:spPr>
        <p:txBody>
          <a:bodyPr vert="horz" lIns="91303" tIns="45651" rIns="91303" bIns="45651" rtlCol="0" anchor="b"/>
          <a:lstStyle>
            <a:lvl1pPr algn="r">
              <a:defRPr sz="1200"/>
            </a:lvl1pPr>
          </a:lstStyle>
          <a:p>
            <a:fld id="{FFA1F916-4099-492F-A576-14BFBA129645}" type="slidenum">
              <a:rPr lang="en-GB" smtClean="0"/>
              <a:t>‹#›</a:t>
            </a:fld>
            <a:endParaRPr lang="en-GB" dirty="0"/>
          </a:p>
        </p:txBody>
      </p:sp>
    </p:spTree>
    <p:extLst>
      <p:ext uri="{BB962C8B-B14F-4D97-AF65-F5344CB8AC3E}">
        <p14:creationId xmlns:p14="http://schemas.microsoft.com/office/powerpoint/2010/main" val="395663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5C904-D262-4902-9708-2FA4B495E5C2}"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8217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A8AA3-EC72-41F6-B66D-3F30A6874FA6}"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11100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6B4F4-3D1E-4F42-81D8-62857C1536B4}"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290667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stretch>
            <a:fillRect/>
          </a:stretch>
        </p:blipFill>
        <p:spPr>
          <a:xfrm>
            <a:off x="7924800" y="5715001"/>
            <a:ext cx="944336" cy="1006476"/>
          </a:xfrm>
          <a:prstGeom prst="rect">
            <a:avLst/>
          </a:prstGeom>
        </p:spPr>
      </p:pic>
      <p:sp>
        <p:nvSpPr>
          <p:cNvPr id="8" name="Date Placeholder 7"/>
          <p:cNvSpPr>
            <a:spLocks noGrp="1"/>
          </p:cNvSpPr>
          <p:nvPr>
            <p:ph type="dt" sz="half" idx="10"/>
          </p:nvPr>
        </p:nvSpPr>
        <p:spPr/>
        <p:txBody>
          <a:bodyPr/>
          <a:lstStyle/>
          <a:p>
            <a:fld id="{BCE5A0DA-445B-4E3B-BD9C-44E3A7604604}" type="datetime1">
              <a:rPr lang="en-US" smtClean="0"/>
              <a:t>3/5/2024</a:t>
            </a:fld>
            <a:endParaRPr lang="en-US"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lvl1pPr algn="l">
              <a:defRPr sz="1800"/>
            </a:lvl1pPr>
          </a:lstStyle>
          <a:p>
            <a:fld id="{B6F15528-21DE-4FAA-801E-634DDDAF4B2B}" type="slidenum">
              <a:rPr lang="en-GB" smtClean="0"/>
              <a:pPr/>
              <a:t>‹#›</a:t>
            </a:fld>
            <a:endParaRPr lang="en-GB" dirty="0"/>
          </a:p>
        </p:txBody>
      </p:sp>
    </p:spTree>
    <p:extLst>
      <p:ext uri="{BB962C8B-B14F-4D97-AF65-F5344CB8AC3E}">
        <p14:creationId xmlns:p14="http://schemas.microsoft.com/office/powerpoint/2010/main" val="137609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27A38-ADBB-40EE-9D97-771B4F63C635}" type="datetime1">
              <a:rPr lang="en-US" smtClean="0"/>
              <a:t>3/5/2024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7592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79898-5B0E-453B-860F-0E414047772D}"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9267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F2AC2-2DAA-4EC4-87E0-7F6BA7A55306}" type="datetime1">
              <a:rPr lang="en-US" smtClean="0"/>
              <a:t>3/5/2024</a:t>
            </a:fld>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83363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3C5A1-3369-4E76-9F8F-7231FAF6A7B6}" type="datetime1">
              <a:rPr lang="en-US" smtClean="0"/>
              <a:t>3/5/2024</a:t>
            </a:fld>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999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57816-75AF-498B-90F2-475467B9177A}" type="datetime1">
              <a:rPr lang="en-US" smtClean="0"/>
              <a:t>3/5/2024</a:t>
            </a:fld>
            <a:endParaRPr lang="en-US"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5800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31F02-C654-4E7A-84D0-0C6E48BB2CAF}"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335316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D55471-E045-4477-A9D1-28ACB4679162}" type="datetime1">
              <a:rPr lang="en-US" smtClean="0"/>
              <a:t>3/5/2024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20803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1AB52-6D7D-43E1-BB32-6791DB008637}" type="datetime1">
              <a:rPr lang="en-US" smtClean="0"/>
              <a:t>3/5/2024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GB" smtClean="0"/>
              <a:t>‹#›</a:t>
            </a:fld>
            <a:endParaRPr lang="en-GB" dirty="0"/>
          </a:p>
        </p:txBody>
      </p:sp>
      <p:pic>
        <p:nvPicPr>
          <p:cNvPr id="8" name="Picture 7"/>
          <p:cNvPicPr>
            <a:picLocks noChangeAspect="1"/>
          </p:cNvPicPr>
          <p:nvPr userDrawn="1"/>
        </p:nvPicPr>
        <p:blipFill>
          <a:blip r:embed="rId14"/>
          <a:stretch>
            <a:fillRect/>
          </a:stretch>
        </p:blipFill>
        <p:spPr>
          <a:xfrm>
            <a:off x="7848600" y="5562600"/>
            <a:ext cx="1009650" cy="1158876"/>
          </a:xfrm>
          <a:prstGeom prst="rect">
            <a:avLst/>
          </a:prstGeom>
        </p:spPr>
      </p:pic>
    </p:spTree>
    <p:extLst>
      <p:ext uri="{BB962C8B-B14F-4D97-AF65-F5344CB8AC3E}">
        <p14:creationId xmlns:p14="http://schemas.microsoft.com/office/powerpoint/2010/main" val="13943587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6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hope.ac.uk/studyathope/schoolsanddepartm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uk/check-job-applicant-right-to-work"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96667" y="5458967"/>
            <a:ext cx="48768" cy="30480"/>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81001" y="2723130"/>
            <a:ext cx="7467599" cy="1489639"/>
          </a:xfrm>
          <a:prstGeom prst="rect">
            <a:avLst/>
          </a:prstGeom>
        </p:spPr>
        <p:txBody>
          <a:bodyPr vert="horz" wrap="square" lIns="0" tIns="0" rIns="0" bIns="0" rtlCol="0">
            <a:spAutoFit/>
          </a:bodyPr>
          <a:lstStyle/>
          <a:p>
            <a:pPr marL="12700" marR="5080">
              <a:lnSpc>
                <a:spcPct val="80000"/>
              </a:lnSpc>
            </a:pPr>
            <a:r>
              <a:rPr lang="en-GB" sz="4000" b="1" spc="-5" dirty="0">
                <a:solidFill>
                  <a:srgbClr val="0070C0"/>
                </a:solidFill>
              </a:rPr>
              <a:t>Guide 6: Reports, Forms Fees and Other Practical Matters</a:t>
            </a:r>
            <a:br>
              <a:rPr lang="en-GB" sz="4000" b="1" spc="-5" dirty="0">
                <a:solidFill>
                  <a:srgbClr val="FF0000"/>
                </a:solidFill>
              </a:rPr>
            </a:br>
            <a:endParaRPr sz="4000" b="1" i="1" dirty="0">
              <a:solidFill>
                <a:srgbClr val="FF0000"/>
              </a:solidFill>
              <a:latin typeface="Calibri"/>
              <a:cs typeface="Calibri"/>
            </a:endParaRPr>
          </a:p>
        </p:txBody>
      </p:sp>
      <p:sp>
        <p:nvSpPr>
          <p:cNvPr id="6" name="object 6"/>
          <p:cNvSpPr txBox="1"/>
          <p:nvPr/>
        </p:nvSpPr>
        <p:spPr>
          <a:xfrm>
            <a:off x="810768" y="4188806"/>
            <a:ext cx="7876033" cy="492443"/>
          </a:xfrm>
          <a:prstGeom prst="rect">
            <a:avLst/>
          </a:prstGeom>
        </p:spPr>
        <p:txBody>
          <a:bodyPr vert="horz" wrap="square" lIns="0" tIns="0" rIns="0" bIns="0" rtlCol="0">
            <a:spAutoFit/>
          </a:bodyPr>
          <a:lstStyle/>
          <a:p>
            <a:pPr algn="r">
              <a:lnSpc>
                <a:spcPct val="100000"/>
              </a:lnSpc>
            </a:pPr>
            <a:r>
              <a:rPr lang="en-GB" sz="3200" dirty="0">
                <a:latin typeface="Calibri"/>
                <a:cs typeface="Calibri"/>
              </a:rPr>
              <a:t>Chris Leyland,  University Executive Manager</a:t>
            </a:r>
          </a:p>
        </p:txBody>
      </p:sp>
      <p:sp>
        <p:nvSpPr>
          <p:cNvPr id="10" name="Rectangle 9"/>
          <p:cNvSpPr/>
          <p:nvPr/>
        </p:nvSpPr>
        <p:spPr>
          <a:xfrm>
            <a:off x="381000" y="445024"/>
            <a:ext cx="8077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Liverpool Hope University</a:t>
            </a:r>
          </a:p>
          <a:p>
            <a:r>
              <a:rPr lang="en-GB" sz="4000" b="1" i="1" dirty="0">
                <a:solidFill>
                  <a:schemeClr val="tx1"/>
                </a:solidFill>
              </a:rPr>
              <a:t>External Examiner Guidance</a:t>
            </a:r>
            <a:r>
              <a:rPr lang="en-GB" sz="4000" b="1" i="1">
                <a:solidFill>
                  <a:schemeClr val="tx1"/>
                </a:solidFill>
              </a:rPr>
              <a:t>: 2023/24</a:t>
            </a:r>
            <a:r>
              <a:rPr lang="en-GB" sz="4000" b="1" i="1"/>
              <a:t> </a:t>
            </a:r>
            <a:endParaRPr lang="en-GB" sz="4000" b="1" i="1" dirty="0"/>
          </a:p>
        </p:txBody>
      </p:sp>
      <p:sp>
        <p:nvSpPr>
          <p:cNvPr id="12" name="Slide Number Placeholder 11"/>
          <p:cNvSpPr>
            <a:spLocks noGrp="1"/>
          </p:cNvSpPr>
          <p:nvPr>
            <p:ph type="sldNum" sz="quarter" idx="12"/>
          </p:nvPr>
        </p:nvSpPr>
        <p:spPr/>
        <p:txBody>
          <a:bodyPr/>
          <a:lstStyle/>
          <a:p>
            <a:fld id="{B6F15528-21DE-4FAA-801E-634DDDAF4B2B}" type="slidenum">
              <a:rPr lang="en-GB" smtClean="0"/>
              <a:t>1</a:t>
            </a:fld>
            <a:endParaRPr lang="en-GB" dirty="0"/>
          </a:p>
        </p:txBody>
      </p:sp>
    </p:spTree>
    <p:extLst>
      <p:ext uri="{BB962C8B-B14F-4D97-AF65-F5344CB8AC3E}">
        <p14:creationId xmlns:p14="http://schemas.microsoft.com/office/powerpoint/2010/main" val="4232756262"/>
      </p:ext>
    </p:extLst>
  </p:cSld>
  <p:clrMapOvr>
    <a:masterClrMapping/>
  </p:clrMapOvr>
  <mc:AlternateContent xmlns:mc="http://schemas.openxmlformats.org/markup-compatibility/2006" xmlns:p14="http://schemas.microsoft.com/office/powerpoint/2010/main">
    <mc:Choice Requires="p14">
      <p:transition spd="slow" p14:dur="2000" advTm="14895"/>
    </mc:Choice>
    <mc:Fallback xmlns="">
      <p:transition spd="slow" advTm="1489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96667" y="5458967"/>
            <a:ext cx="48768" cy="30480"/>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81000" y="1646232"/>
            <a:ext cx="8534400" cy="4145109"/>
          </a:xfrm>
          <a:prstGeom prst="rect">
            <a:avLst/>
          </a:prstGeom>
        </p:spPr>
        <p:txBody>
          <a:bodyPr vert="horz" wrap="square" lIns="0" tIns="0" rIns="0" bIns="0" rtlCol="0">
            <a:spAutoFit/>
          </a:bodyPr>
          <a:lstStyle/>
          <a:p>
            <a:pPr marL="12700" marR="5080">
              <a:lnSpc>
                <a:spcPct val="80000"/>
              </a:lnSpc>
            </a:pPr>
            <a:r>
              <a:rPr lang="en-GB" sz="2800" b="1" spc="-5" dirty="0">
                <a:solidFill>
                  <a:srgbClr val="0070C0"/>
                </a:solidFill>
              </a:rPr>
              <a:t>The Schools/Departments</a:t>
            </a:r>
            <a:br>
              <a:rPr lang="en-GB" sz="2800" b="1" spc="-5" dirty="0">
                <a:solidFill>
                  <a:srgbClr val="0070C0"/>
                </a:solidFill>
              </a:rPr>
            </a:br>
            <a:r>
              <a:rPr lang="en-GB" sz="2800" b="1" spc="-5" dirty="0">
                <a:solidFill>
                  <a:srgbClr val="0070C0"/>
                </a:solidFill>
              </a:rPr>
              <a:t> and Your Key Contacts				Slide 3</a:t>
            </a:r>
            <a:br>
              <a:rPr lang="en-GB" sz="2800" b="1" spc="-5" dirty="0">
                <a:solidFill>
                  <a:srgbClr val="0070C0"/>
                </a:solidFill>
              </a:rPr>
            </a:br>
            <a:br>
              <a:rPr lang="en-GB" sz="2800" b="1" spc="-5" dirty="0">
                <a:solidFill>
                  <a:srgbClr val="0070C0"/>
                </a:solidFill>
              </a:rPr>
            </a:br>
            <a:r>
              <a:rPr lang="en-GB" sz="2800" b="1" spc="-5" dirty="0">
                <a:solidFill>
                  <a:srgbClr val="0070C0"/>
                </a:solidFill>
              </a:rPr>
              <a:t>Examining Bodies 					Slide 4</a:t>
            </a:r>
            <a:br>
              <a:rPr lang="en-GB" sz="2800" b="1" spc="-5" dirty="0">
                <a:solidFill>
                  <a:srgbClr val="0070C0"/>
                </a:solidFill>
              </a:rPr>
            </a:br>
            <a:br>
              <a:rPr lang="en-GB" sz="2800" b="1" spc="-5" dirty="0">
                <a:solidFill>
                  <a:srgbClr val="0070C0"/>
                </a:solidFill>
              </a:rPr>
            </a:br>
            <a:r>
              <a:rPr lang="en-GB" sz="2800" b="1" spc="-5" dirty="0">
                <a:solidFill>
                  <a:srgbClr val="0070C0"/>
                </a:solidFill>
              </a:rPr>
              <a:t>Right to Work Checks				Slides 5,6,7</a:t>
            </a:r>
            <a:br>
              <a:rPr lang="en-GB" sz="2800" b="1" spc="-5" dirty="0">
                <a:solidFill>
                  <a:srgbClr val="0070C0"/>
                </a:solidFill>
              </a:rPr>
            </a:br>
            <a:br>
              <a:rPr lang="en-GB" sz="2800" b="1" spc="-5" dirty="0">
                <a:solidFill>
                  <a:srgbClr val="0070C0"/>
                </a:solidFill>
              </a:rPr>
            </a:br>
            <a:r>
              <a:rPr lang="en-GB" sz="2800" b="1" spc="-5" dirty="0">
                <a:solidFill>
                  <a:srgbClr val="0070C0"/>
                </a:solidFill>
              </a:rPr>
              <a:t>Expenses and Fees					Slide 8</a:t>
            </a:r>
            <a:br>
              <a:rPr lang="en-GB" sz="2800" b="1" spc="-5" dirty="0">
                <a:solidFill>
                  <a:srgbClr val="0070C0"/>
                </a:solidFill>
              </a:rPr>
            </a:br>
            <a:br>
              <a:rPr lang="en-GB" sz="2800" b="1" spc="-5" dirty="0">
                <a:solidFill>
                  <a:srgbClr val="0070C0"/>
                </a:solidFill>
              </a:rPr>
            </a:br>
            <a:r>
              <a:rPr lang="en-GB" sz="2800" b="1" spc="-5" dirty="0">
                <a:solidFill>
                  <a:srgbClr val="0070C0"/>
                </a:solidFill>
              </a:rPr>
              <a:t>Annual Examiner Report 				Slide 9</a:t>
            </a:r>
            <a:br>
              <a:rPr lang="en-GB" sz="2800" b="1" spc="-5" dirty="0">
                <a:solidFill>
                  <a:srgbClr val="FF0000"/>
                </a:solidFill>
              </a:rPr>
            </a:br>
            <a:br>
              <a:rPr lang="en-GB" sz="2800" b="1" spc="-5" dirty="0">
                <a:solidFill>
                  <a:srgbClr val="FF0000"/>
                </a:solidFill>
              </a:rPr>
            </a:br>
            <a:endParaRPr sz="2800" b="1" i="1" dirty="0">
              <a:solidFill>
                <a:srgbClr val="FF0000"/>
              </a:solidFill>
              <a:latin typeface="Calibri"/>
              <a:cs typeface="Calibri"/>
            </a:endParaRPr>
          </a:p>
        </p:txBody>
      </p:sp>
      <p:sp>
        <p:nvSpPr>
          <p:cNvPr id="10" name="Rectangle 9"/>
          <p:cNvSpPr/>
          <p:nvPr/>
        </p:nvSpPr>
        <p:spPr>
          <a:xfrm>
            <a:off x="304800" y="457200"/>
            <a:ext cx="8181367"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Contents</a:t>
            </a:r>
            <a:endParaRPr lang="en-GB" sz="4000" b="1" i="1" dirty="0"/>
          </a:p>
        </p:txBody>
      </p:sp>
      <p:sp>
        <p:nvSpPr>
          <p:cNvPr id="12" name="Slide Number Placeholder 11"/>
          <p:cNvSpPr>
            <a:spLocks noGrp="1"/>
          </p:cNvSpPr>
          <p:nvPr>
            <p:ph type="sldNum" sz="quarter" idx="12"/>
          </p:nvPr>
        </p:nvSpPr>
        <p:spPr/>
        <p:txBody>
          <a:bodyPr/>
          <a:lstStyle/>
          <a:p>
            <a:fld id="{B6F15528-21DE-4FAA-801E-634DDDAF4B2B}" type="slidenum">
              <a:rPr lang="en-GB" smtClean="0"/>
              <a:t>2</a:t>
            </a:fld>
            <a:endParaRPr lang="en-GB" dirty="0"/>
          </a:p>
        </p:txBody>
      </p:sp>
    </p:spTree>
    <p:extLst>
      <p:ext uri="{BB962C8B-B14F-4D97-AF65-F5344CB8AC3E}">
        <p14:creationId xmlns:p14="http://schemas.microsoft.com/office/powerpoint/2010/main" val="1094881120"/>
      </p:ext>
    </p:extLst>
  </p:cSld>
  <p:clrMapOvr>
    <a:masterClrMapping/>
  </p:clrMapOvr>
  <mc:AlternateContent xmlns:mc="http://schemas.openxmlformats.org/markup-compatibility/2006" xmlns:p14="http://schemas.microsoft.com/office/powerpoint/2010/main">
    <mc:Choice Requires="p14">
      <p:transition spd="slow" p14:dur="2000" advTm="26991"/>
    </mc:Choice>
    <mc:Fallback xmlns="">
      <p:transition spd="slow" advTm="269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13519" y="1727345"/>
            <a:ext cx="8534400" cy="3323987"/>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endParaRPr lang="en-GB" dirty="0">
              <a:latin typeface="Calibri"/>
              <a:cs typeface="Calibri"/>
            </a:endParaRPr>
          </a:p>
          <a:p>
            <a:pPr marL="355600" indent="-342900">
              <a:buFont typeface="Wingdings" panose="05000000000000000000" pitchFamily="2" charset="2"/>
              <a:buChar char="q"/>
              <a:tabLst>
                <a:tab pos="355600" algn="l"/>
              </a:tabLst>
            </a:pPr>
            <a:r>
              <a:rPr lang="en-GB" dirty="0">
                <a:latin typeface="Calibri"/>
                <a:cs typeface="Calibri"/>
              </a:rPr>
              <a:t>The practical aspects including processing your forms and making payments is the </a:t>
            </a:r>
            <a:r>
              <a:rPr lang="en-GB" b="1" dirty="0">
                <a:latin typeface="Calibri"/>
                <a:cs typeface="Calibri"/>
              </a:rPr>
              <a:t>responsibility of the University’s schools and departments</a:t>
            </a:r>
            <a:r>
              <a:rPr lang="en-GB" dirty="0">
                <a:latin typeface="Calibri"/>
                <a:cs typeface="Calibri"/>
              </a:rPr>
              <a:t>. </a:t>
            </a:r>
          </a:p>
          <a:p>
            <a:pPr marL="355600" indent="-342900">
              <a:buFont typeface="Wingdings" panose="05000000000000000000" pitchFamily="2" charset="2"/>
              <a:buChar char="q"/>
              <a:tabLst>
                <a:tab pos="355600" algn="l"/>
              </a:tabLst>
            </a:pPr>
            <a:endParaRPr lang="en-GB" dirty="0">
              <a:latin typeface="Calibri"/>
              <a:cs typeface="Calibri"/>
            </a:endParaRPr>
          </a:p>
          <a:p>
            <a:pPr marL="355600" indent="-342900">
              <a:buFont typeface="Wingdings" panose="05000000000000000000" pitchFamily="2" charset="2"/>
              <a:buChar char="q"/>
              <a:tabLst>
                <a:tab pos="355600" algn="l"/>
              </a:tabLst>
            </a:pPr>
            <a:r>
              <a:rPr lang="en-GB" dirty="0">
                <a:latin typeface="Calibri"/>
                <a:cs typeface="Calibri"/>
              </a:rPr>
              <a:t>Your subject area will sit inside one of these as shown here:</a:t>
            </a:r>
          </a:p>
          <a:p>
            <a:pPr marL="12700">
              <a:tabLst>
                <a:tab pos="355600" algn="l"/>
              </a:tabLst>
            </a:pPr>
            <a:r>
              <a:rPr lang="en-GB" dirty="0">
                <a:cs typeface="Calibri"/>
              </a:rPr>
              <a:t>	</a:t>
            </a:r>
            <a:r>
              <a:rPr lang="en-GB" dirty="0">
                <a:cs typeface="Calibri"/>
                <a:hlinkClick r:id="rId2"/>
              </a:rPr>
              <a:t>https://www.hope.ac.uk/studyathope/schoolsanddepartments/</a:t>
            </a:r>
            <a:endParaRPr lang="en-GB" dirty="0">
              <a:cs typeface="Calibri"/>
            </a:endParaRPr>
          </a:p>
          <a:p>
            <a:pPr marL="12700">
              <a:tabLst>
                <a:tab pos="355600" algn="l"/>
              </a:tabLst>
            </a:pPr>
            <a:endParaRPr lang="en-GB" dirty="0">
              <a:latin typeface="Calibri"/>
              <a:cs typeface="Calibri"/>
            </a:endParaRPr>
          </a:p>
          <a:p>
            <a:pPr marL="355600" indent="-342900">
              <a:buFont typeface="Wingdings" panose="05000000000000000000" pitchFamily="2" charset="2"/>
              <a:buChar char="q"/>
              <a:tabLst>
                <a:tab pos="355600" algn="l"/>
              </a:tabLst>
            </a:pPr>
            <a:r>
              <a:rPr lang="en-GB" dirty="0">
                <a:latin typeface="Calibri"/>
                <a:cs typeface="Calibri"/>
              </a:rPr>
              <a:t>You will be contacted by a range of people in relation to your role, from academic colleagues to subject administrators. Should  you have any general questions in relation to any of the issues in this presentation,  in the first instance, please contact the relevant school or department email address on the ‘contact us’ section on the relevant school/department webpage. </a:t>
            </a:r>
          </a:p>
        </p:txBody>
      </p:sp>
      <p:pic>
        <p:nvPicPr>
          <p:cNvPr id="1026" name="Picture 2" descr="Maths New Science Bui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3</a:t>
            </a:fld>
            <a:endParaRPr lang="en-GB" sz="1800" b="1" dirty="0"/>
          </a:p>
        </p:txBody>
      </p:sp>
      <p:sp>
        <p:nvSpPr>
          <p:cNvPr id="5" name="Title 4"/>
          <p:cNvSpPr>
            <a:spLocks noGrp="1"/>
          </p:cNvSpPr>
          <p:nvPr>
            <p:ph type="title"/>
          </p:nvPr>
        </p:nvSpPr>
        <p:spPr>
          <a:xfrm>
            <a:off x="628650" y="365126"/>
            <a:ext cx="7886700" cy="1325563"/>
          </a:xfrm>
        </p:spPr>
        <p:txBody>
          <a:bodyPr>
            <a:noAutofit/>
          </a:bodyPr>
          <a:lstStyle/>
          <a:p>
            <a:r>
              <a:rPr lang="en-GB" sz="2400" b="1" u="sng" dirty="0"/>
              <a:t>The Schools/</a:t>
            </a:r>
            <a:br>
              <a:rPr lang="en-GB" sz="2400" b="1" u="sng" dirty="0"/>
            </a:br>
            <a:r>
              <a:rPr lang="en-GB" sz="2400" b="1" u="sng" dirty="0"/>
              <a:t>Departments  </a:t>
            </a:r>
            <a:br>
              <a:rPr lang="en-GB" sz="2400" b="1" u="sng" dirty="0"/>
            </a:br>
            <a:r>
              <a:rPr lang="en-GB" sz="2400" b="1" u="sng" dirty="0"/>
              <a:t>and  Your Key </a:t>
            </a:r>
            <a:br>
              <a:rPr lang="en-GB" sz="2400" b="1" u="sng" dirty="0"/>
            </a:br>
            <a:r>
              <a:rPr lang="en-GB" sz="2400" b="1" u="sng" dirty="0"/>
              <a:t>Contacts</a:t>
            </a:r>
          </a:p>
        </p:txBody>
      </p:sp>
    </p:spTree>
    <p:extLst>
      <p:ext uri="{BB962C8B-B14F-4D97-AF65-F5344CB8AC3E}">
        <p14:creationId xmlns:p14="http://schemas.microsoft.com/office/powerpoint/2010/main" val="1263027642"/>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8680" y="1826789"/>
            <a:ext cx="8670519" cy="5232202"/>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r>
              <a:rPr lang="en-GB" sz="2000" dirty="0">
                <a:latin typeface="Calibri"/>
                <a:cs typeface="Calibri"/>
              </a:rPr>
              <a:t>There are a range of examining bodies at Liverpool Hope but the main one you are expected to input into is the School/Department Continuation and Award Board</a:t>
            </a:r>
          </a:p>
          <a:p>
            <a:pPr marL="12700">
              <a:tabLst>
                <a:tab pos="355600" algn="l"/>
              </a:tabLst>
            </a:pPr>
            <a:endParaRPr lang="en-GB" sz="2000" dirty="0">
              <a:latin typeface="Calibri"/>
              <a:cs typeface="Calibri"/>
            </a:endParaRPr>
          </a:p>
          <a:p>
            <a:pPr marL="355600" indent="-342900">
              <a:buFont typeface="Wingdings" panose="05000000000000000000" pitchFamily="2" charset="2"/>
              <a:buChar char="q"/>
              <a:tabLst>
                <a:tab pos="355600" algn="l"/>
              </a:tabLst>
            </a:pPr>
            <a:r>
              <a:rPr lang="en-GB" sz="2000" dirty="0">
                <a:latin typeface="Calibri"/>
                <a:cs typeface="Calibri"/>
              </a:rPr>
              <a:t>The subject team is responsible for formally </a:t>
            </a:r>
            <a:r>
              <a:rPr lang="en-GB" sz="2000" b="1" dirty="0">
                <a:latin typeface="Calibri"/>
                <a:cs typeface="Calibri"/>
              </a:rPr>
              <a:t>inviting you to attend </a:t>
            </a:r>
            <a:r>
              <a:rPr lang="en-GB" sz="2000" dirty="0">
                <a:latin typeface="Calibri"/>
                <a:cs typeface="Calibri"/>
              </a:rPr>
              <a:t>the relevant ones for the subjects for which you are an examiner. If they have not done this, please let us know by contacting us as highlighted on slide 3.</a:t>
            </a:r>
          </a:p>
          <a:p>
            <a:pPr marL="355600" indent="-342900">
              <a:buFont typeface="Wingdings" panose="05000000000000000000" pitchFamily="2" charset="2"/>
              <a:buChar char="q"/>
              <a:tabLst>
                <a:tab pos="355600" algn="l"/>
              </a:tabLst>
            </a:pPr>
            <a:endParaRPr lang="en-GB" sz="2000" dirty="0">
              <a:latin typeface="Calibri"/>
              <a:cs typeface="Calibri"/>
            </a:endParaRPr>
          </a:p>
          <a:p>
            <a:pPr marL="355600" indent="-342900">
              <a:buFont typeface="Wingdings" panose="05000000000000000000" pitchFamily="2" charset="2"/>
              <a:buChar char="q"/>
              <a:tabLst>
                <a:tab pos="355600" algn="l"/>
              </a:tabLst>
            </a:pPr>
            <a:r>
              <a:rPr lang="en-GB" sz="2000" dirty="0">
                <a:latin typeface="Calibri"/>
                <a:cs typeface="Calibri"/>
              </a:rPr>
              <a:t>Some meetings are virtual but should meetings be taking place face-to face, an administrator from the University will contact you to arrange any accommodation and/or travel arrangements to enable you to attend these meetings (please note that the University has good-quality accommodation on campus for guests and has a policy of  accommodating examiners in this rather than paying for external accommodation). </a:t>
            </a:r>
          </a:p>
          <a:p>
            <a:pPr marL="355600" indent="-342900">
              <a:buFont typeface="Wingdings" panose="05000000000000000000" pitchFamily="2" charset="2"/>
              <a:buChar char="q"/>
              <a:tabLst>
                <a:tab pos="355600" algn="l"/>
              </a:tabLst>
            </a:pPr>
            <a:endParaRPr lang="en-GB" sz="2000" dirty="0">
              <a:latin typeface="Calibri"/>
              <a:cs typeface="Calibri"/>
            </a:endParaRPr>
          </a:p>
          <a:p>
            <a:pPr marL="355600" indent="-342900">
              <a:buFont typeface="Wingdings" panose="05000000000000000000" pitchFamily="2" charset="2"/>
              <a:buChar char="q"/>
              <a:tabLst>
                <a:tab pos="355600" algn="l"/>
              </a:tabLst>
            </a:pPr>
            <a:endParaRPr lang="en-GB" sz="2000" dirty="0">
              <a:latin typeface="Calibri"/>
              <a:cs typeface="Calibri"/>
            </a:endParaRPr>
          </a:p>
          <a:p>
            <a:pPr marL="12700">
              <a:tabLst>
                <a:tab pos="355600" algn="l"/>
              </a:tabLst>
            </a:pP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4</a:t>
            </a:fld>
            <a:endParaRPr lang="en-GB" sz="1800" b="1" dirty="0"/>
          </a:p>
        </p:txBody>
      </p:sp>
      <p:sp>
        <p:nvSpPr>
          <p:cNvPr id="5" name="Title 4"/>
          <p:cNvSpPr>
            <a:spLocks noGrp="1"/>
          </p:cNvSpPr>
          <p:nvPr>
            <p:ph type="title"/>
          </p:nvPr>
        </p:nvSpPr>
        <p:spPr/>
        <p:txBody>
          <a:bodyPr>
            <a:normAutofit/>
          </a:bodyPr>
          <a:lstStyle/>
          <a:p>
            <a:r>
              <a:rPr lang="en-GB" sz="2800" b="1" u="sng" dirty="0"/>
              <a:t>Examining Bodies</a:t>
            </a:r>
          </a:p>
        </p:txBody>
      </p:sp>
    </p:spTree>
    <p:extLst>
      <p:ext uri="{BB962C8B-B14F-4D97-AF65-F5344CB8AC3E}">
        <p14:creationId xmlns:p14="http://schemas.microsoft.com/office/powerpoint/2010/main" val="1059013070"/>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236740" y="1758456"/>
            <a:ext cx="8670519" cy="923330"/>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endParaRPr lang="en-GB" sz="2000" dirty="0">
              <a:latin typeface="Calibri"/>
              <a:cs typeface="Calibri"/>
            </a:endParaRPr>
          </a:p>
          <a:p>
            <a:pPr marL="355600" indent="-342900">
              <a:buFont typeface="Wingdings" panose="05000000000000000000" pitchFamily="2" charset="2"/>
              <a:buChar char="q"/>
              <a:tabLst>
                <a:tab pos="355600" algn="l"/>
              </a:tabLst>
            </a:pPr>
            <a:endParaRPr lang="en-GB" sz="2000" dirty="0">
              <a:latin typeface="Calibri"/>
              <a:cs typeface="Calibri"/>
            </a:endParaRPr>
          </a:p>
          <a:p>
            <a:pPr marL="12700">
              <a:tabLst>
                <a:tab pos="355600" algn="l"/>
              </a:tabLst>
            </a:pP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5</a:t>
            </a:fld>
            <a:endParaRPr lang="en-GB" sz="1800" b="1" dirty="0"/>
          </a:p>
        </p:txBody>
      </p:sp>
      <p:sp>
        <p:nvSpPr>
          <p:cNvPr id="5" name="Title 4"/>
          <p:cNvSpPr>
            <a:spLocks noGrp="1"/>
          </p:cNvSpPr>
          <p:nvPr>
            <p:ph type="title"/>
          </p:nvPr>
        </p:nvSpPr>
        <p:spPr/>
        <p:txBody>
          <a:bodyPr>
            <a:normAutofit/>
          </a:bodyPr>
          <a:lstStyle/>
          <a:p>
            <a:r>
              <a:rPr lang="en-GB" sz="4000" b="1" u="sng" dirty="0"/>
              <a:t>Right to </a:t>
            </a:r>
            <a:br>
              <a:rPr lang="en-GB" sz="4000" b="1" u="sng" dirty="0"/>
            </a:br>
            <a:r>
              <a:rPr lang="en-GB" sz="4000" b="1" u="sng" dirty="0"/>
              <a:t>Work Checks</a:t>
            </a:r>
          </a:p>
        </p:txBody>
      </p:sp>
      <p:sp>
        <p:nvSpPr>
          <p:cNvPr id="6" name="object 3"/>
          <p:cNvSpPr txBox="1"/>
          <p:nvPr/>
        </p:nvSpPr>
        <p:spPr>
          <a:xfrm>
            <a:off x="304800" y="2133600"/>
            <a:ext cx="8534400" cy="3385542"/>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r>
              <a:rPr lang="en-GB" sz="2000" dirty="0">
                <a:latin typeface="Calibri"/>
                <a:cs typeface="Calibri"/>
              </a:rPr>
              <a:t>The University has a </a:t>
            </a:r>
            <a:r>
              <a:rPr lang="en-GB" sz="2000" b="1" dirty="0">
                <a:latin typeface="Calibri"/>
                <a:cs typeface="Calibri"/>
              </a:rPr>
              <a:t>legal requirement to carry out  a ‘Right to Work Check’ </a:t>
            </a:r>
            <a:r>
              <a:rPr lang="en-GB" sz="2000" dirty="0">
                <a:latin typeface="Calibri"/>
                <a:cs typeface="Calibri"/>
              </a:rPr>
              <a:t>on all examiners. Details about ‘right to work’ can be found at: </a:t>
            </a:r>
            <a:r>
              <a:rPr lang="en-GB" sz="2000" dirty="0">
                <a:cs typeface="Calibri"/>
                <a:hlinkClick r:id="rId3"/>
              </a:rPr>
              <a:t>https://www.gov.uk/check-job-applicant-right-to-work</a:t>
            </a:r>
            <a:endParaRPr lang="en-GB" sz="2000" dirty="0">
              <a:cs typeface="Calibri"/>
            </a:endParaRPr>
          </a:p>
          <a:p>
            <a:pPr marL="355600" indent="-342900">
              <a:buFont typeface="Wingdings" panose="05000000000000000000" pitchFamily="2" charset="2"/>
              <a:buChar char="q"/>
              <a:tabLst>
                <a:tab pos="355600" algn="l"/>
              </a:tabLst>
            </a:pPr>
            <a:endParaRPr lang="en-GB" sz="2000" dirty="0">
              <a:latin typeface="Calibri"/>
              <a:cs typeface="Calibri"/>
            </a:endParaRPr>
          </a:p>
          <a:p>
            <a:pPr marL="355600" indent="-342900">
              <a:buFont typeface="Wingdings" panose="05000000000000000000" pitchFamily="2" charset="2"/>
              <a:buChar char="q"/>
              <a:tabLst>
                <a:tab pos="355600" algn="l"/>
              </a:tabLst>
            </a:pPr>
            <a:r>
              <a:rPr lang="en-GB" sz="2000" dirty="0">
                <a:latin typeface="Calibri"/>
                <a:cs typeface="Calibri"/>
              </a:rPr>
              <a:t>As part of our ongoing assurance that we are meeting our legal obligations, </a:t>
            </a:r>
            <a:r>
              <a:rPr lang="en-GB" sz="2000" b="1" dirty="0">
                <a:latin typeface="Calibri"/>
                <a:cs typeface="Calibri"/>
              </a:rPr>
              <a:t>we are required to  verify original ‘right to work’</a:t>
            </a:r>
            <a:r>
              <a:rPr lang="en-GB" sz="2000" dirty="0">
                <a:latin typeface="Calibri"/>
                <a:cs typeface="Calibri"/>
              </a:rPr>
              <a:t>  </a:t>
            </a:r>
            <a:r>
              <a:rPr lang="en-GB" sz="2000" b="1" dirty="0">
                <a:latin typeface="Calibri"/>
                <a:cs typeface="Calibri"/>
              </a:rPr>
              <a:t>documents</a:t>
            </a:r>
            <a:r>
              <a:rPr lang="en-GB" sz="2000" dirty="0">
                <a:latin typeface="Calibri"/>
                <a:cs typeface="Calibri"/>
              </a:rPr>
              <a:t> (as listed on Slides 6 and 7). A member of Hope staff will contact you to arrange to verify this. In some instances, we can do this online depending on your circumstances.</a:t>
            </a:r>
          </a:p>
          <a:p>
            <a:pPr marL="355600" indent="-342900">
              <a:buFont typeface="Wingdings" panose="05000000000000000000" pitchFamily="2" charset="2"/>
              <a:buChar char="q"/>
              <a:tabLst>
                <a:tab pos="355600" algn="l"/>
              </a:tabLst>
            </a:pPr>
            <a:r>
              <a:rPr lang="en-GB" sz="2000" dirty="0">
                <a:latin typeface="Calibri"/>
                <a:cs typeface="Calibri"/>
              </a:rPr>
              <a:t>It is </a:t>
            </a:r>
            <a:r>
              <a:rPr lang="en-GB" sz="2000" b="1" dirty="0">
                <a:latin typeface="Calibri"/>
                <a:cs typeface="Calibri"/>
              </a:rPr>
              <a:t>vital that we verify this before you undertake any work for us </a:t>
            </a:r>
            <a:r>
              <a:rPr lang="en-GB" sz="2000" dirty="0">
                <a:latin typeface="Calibri"/>
                <a:cs typeface="Calibri"/>
              </a:rPr>
              <a:t>as failure to do so will result in the University being unable to pay your annual fee and in the possibility that we will not be able to employ you as an examiner. </a:t>
            </a:r>
            <a:endParaRPr sz="2000" dirty="0">
              <a:latin typeface="Calibri"/>
              <a:cs typeface="Calibri"/>
            </a:endParaRPr>
          </a:p>
        </p:txBody>
      </p:sp>
    </p:spTree>
    <p:extLst>
      <p:ext uri="{BB962C8B-B14F-4D97-AF65-F5344CB8AC3E}">
        <p14:creationId xmlns:p14="http://schemas.microsoft.com/office/powerpoint/2010/main" val="2131392608"/>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GB" smtClean="0"/>
              <a:pPr/>
              <a:t>6</a:t>
            </a:fld>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983416233"/>
              </p:ext>
            </p:extLst>
          </p:nvPr>
        </p:nvGraphicFramePr>
        <p:xfrm>
          <a:off x="2090738" y="34925"/>
          <a:ext cx="4251325" cy="6092825"/>
        </p:xfrm>
        <a:graphic>
          <a:graphicData uri="http://schemas.openxmlformats.org/presentationml/2006/ole">
            <mc:AlternateContent xmlns:mc="http://schemas.openxmlformats.org/markup-compatibility/2006">
              <mc:Choice xmlns:v="urn:schemas-microsoft-com:vml" Requires="v">
                <p:oleObj spid="_x0000_s2076" name="Document" r:id="rId3" imgW="6082853" imgH="8727430" progId="Word.Document.12">
                  <p:embed/>
                </p:oleObj>
              </mc:Choice>
              <mc:Fallback>
                <p:oleObj name="Document" r:id="rId3" imgW="6082853" imgH="8727430" progId="Word.Document.12">
                  <p:embed/>
                  <p:pic>
                    <p:nvPicPr>
                      <p:cNvPr id="0" name=""/>
                      <p:cNvPicPr/>
                      <p:nvPr/>
                    </p:nvPicPr>
                    <p:blipFill>
                      <a:blip r:embed="rId4"/>
                      <a:stretch>
                        <a:fillRect/>
                      </a:stretch>
                    </p:blipFill>
                    <p:spPr>
                      <a:xfrm>
                        <a:off x="2090738" y="34925"/>
                        <a:ext cx="4251325" cy="6092825"/>
                      </a:xfrm>
                      <a:prstGeom prst="rect">
                        <a:avLst/>
                      </a:prstGeom>
                    </p:spPr>
                  </p:pic>
                </p:oleObj>
              </mc:Fallback>
            </mc:AlternateContent>
          </a:graphicData>
        </a:graphic>
      </p:graphicFrame>
    </p:spTree>
    <p:extLst>
      <p:ext uri="{BB962C8B-B14F-4D97-AF65-F5344CB8AC3E}">
        <p14:creationId xmlns:p14="http://schemas.microsoft.com/office/powerpoint/2010/main" val="724223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GB" smtClean="0"/>
              <a:t>7</a:t>
            </a:fld>
            <a:endParaRPr lang="en-GB" dirty="0"/>
          </a:p>
        </p:txBody>
      </p:sp>
      <p:graphicFrame>
        <p:nvGraphicFramePr>
          <p:cNvPr id="10" name="Object 9"/>
          <p:cNvGraphicFramePr>
            <a:graphicFrameLocks noChangeAspect="1"/>
          </p:cNvGraphicFramePr>
          <p:nvPr>
            <p:extLst>
              <p:ext uri="{D42A27DB-BD31-4B8C-83A1-F6EECF244321}">
                <p14:modId xmlns:p14="http://schemas.microsoft.com/office/powerpoint/2010/main" val="3084902444"/>
              </p:ext>
            </p:extLst>
          </p:nvPr>
        </p:nvGraphicFramePr>
        <p:xfrm>
          <a:off x="2136775" y="106363"/>
          <a:ext cx="4418013" cy="6283325"/>
        </p:xfrm>
        <a:graphic>
          <a:graphicData uri="http://schemas.openxmlformats.org/presentationml/2006/ole">
            <mc:AlternateContent xmlns:mc="http://schemas.openxmlformats.org/markup-compatibility/2006">
              <mc:Choice xmlns:v="urn:schemas-microsoft-com:vml" Requires="v">
                <p:oleObj spid="_x0000_s1053" name="Document" r:id="rId3" imgW="6550765" imgH="9336203" progId="Word.Document.12">
                  <p:embed/>
                </p:oleObj>
              </mc:Choice>
              <mc:Fallback>
                <p:oleObj name="Document" r:id="rId3" imgW="6550765" imgH="9336203" progId="Word.Document.12">
                  <p:embed/>
                  <p:pic>
                    <p:nvPicPr>
                      <p:cNvPr id="0" name=""/>
                      <p:cNvPicPr/>
                      <p:nvPr/>
                    </p:nvPicPr>
                    <p:blipFill>
                      <a:blip r:embed="rId4"/>
                      <a:stretch>
                        <a:fillRect/>
                      </a:stretch>
                    </p:blipFill>
                    <p:spPr>
                      <a:xfrm>
                        <a:off x="2136775" y="106363"/>
                        <a:ext cx="4418013" cy="6283325"/>
                      </a:xfrm>
                      <a:prstGeom prst="rect">
                        <a:avLst/>
                      </a:prstGeom>
                    </p:spPr>
                  </p:pic>
                </p:oleObj>
              </mc:Fallback>
            </mc:AlternateContent>
          </a:graphicData>
        </a:graphic>
      </p:graphicFrame>
    </p:spTree>
    <p:extLst>
      <p:ext uri="{BB962C8B-B14F-4D97-AF65-F5344CB8AC3E}">
        <p14:creationId xmlns:p14="http://schemas.microsoft.com/office/powerpoint/2010/main" val="3398679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4800" y="2133600"/>
            <a:ext cx="8534400" cy="4339650"/>
          </a:xfrm>
          <a:prstGeom prst="rect">
            <a:avLst/>
          </a:prstGeom>
        </p:spPr>
        <p:txBody>
          <a:bodyPr vert="horz" wrap="square" lIns="0" tIns="0" rIns="0" bIns="0" rtlCol="0">
            <a:spAutoFit/>
          </a:bodyPr>
          <a:lstStyle/>
          <a:p>
            <a:pPr marL="355600" indent="-342900">
              <a:buFont typeface="Wingdings" panose="05000000000000000000" pitchFamily="2" charset="2"/>
              <a:buChar char="q"/>
              <a:tabLst>
                <a:tab pos="355600" algn="l"/>
              </a:tabLst>
            </a:pPr>
            <a:r>
              <a:rPr lang="en-GB" sz="1600" dirty="0">
                <a:latin typeface="Calibri"/>
                <a:cs typeface="Calibri"/>
              </a:rPr>
              <a:t>If you incur any </a:t>
            </a:r>
            <a:r>
              <a:rPr lang="en-GB" sz="1600" b="1" dirty="0">
                <a:latin typeface="Calibri"/>
                <a:cs typeface="Calibri"/>
              </a:rPr>
              <a:t>other reasonable expenses </a:t>
            </a:r>
            <a:r>
              <a:rPr lang="en-GB" sz="1600" dirty="0">
                <a:latin typeface="Calibri"/>
                <a:cs typeface="Calibri"/>
              </a:rPr>
              <a:t>in relation to your attendance at the meetings such as taxi fares, food, travel in your own vehicle rather than via public transport,  etc, please retain the receipts and submit these on the expense claim form </a:t>
            </a:r>
            <a:r>
              <a:rPr lang="en-GB" sz="1600">
                <a:latin typeface="Calibri"/>
                <a:cs typeface="Calibri"/>
              </a:rPr>
              <a:t>which can </a:t>
            </a:r>
            <a:r>
              <a:rPr lang="en-GB" sz="1600" dirty="0">
                <a:latin typeface="Calibri"/>
                <a:cs typeface="Calibri"/>
              </a:rPr>
              <a:t>be obtained from the relevant school/</a:t>
            </a:r>
            <a:r>
              <a:rPr lang="en-GB" sz="1600" dirty="0" err="1">
                <a:latin typeface="Calibri"/>
                <a:cs typeface="Calibri"/>
              </a:rPr>
              <a:t>dept</a:t>
            </a:r>
            <a:r>
              <a:rPr lang="en-GB" sz="1600" dirty="0">
                <a:latin typeface="Calibri"/>
                <a:cs typeface="Calibri"/>
              </a:rPr>
              <a:t> administration team. Please note that the University has a policy in relation to allowable expenses and claim limits. This will be sent to all examiners in advance of exam boards/meetings. </a:t>
            </a:r>
            <a:endParaRPr lang="en-GB" sz="1600" dirty="0">
              <a:solidFill>
                <a:srgbClr val="FF0000"/>
              </a:solidFill>
              <a:latin typeface="Calibri"/>
              <a:cs typeface="Calibri"/>
            </a:endParaRPr>
          </a:p>
          <a:p>
            <a:pPr marL="355600" indent="-342900">
              <a:buFont typeface="Wingdings" panose="05000000000000000000" pitchFamily="2" charset="2"/>
              <a:buChar char="q"/>
              <a:tabLst>
                <a:tab pos="355600" algn="l"/>
              </a:tabLst>
            </a:pPr>
            <a:endParaRPr lang="en-GB" sz="1600" dirty="0">
              <a:latin typeface="Calibri"/>
              <a:cs typeface="Calibri"/>
            </a:endParaRPr>
          </a:p>
          <a:p>
            <a:pPr marL="355600" indent="-342900">
              <a:buFont typeface="Wingdings" panose="05000000000000000000" pitchFamily="2" charset="2"/>
              <a:buChar char="q"/>
              <a:tabLst>
                <a:tab pos="355600" algn="l"/>
              </a:tabLst>
            </a:pPr>
            <a:r>
              <a:rPr lang="en-GB" sz="1600" dirty="0">
                <a:latin typeface="Calibri"/>
                <a:cs typeface="Calibri"/>
              </a:rPr>
              <a:t>Any allowable expenses will be </a:t>
            </a:r>
            <a:r>
              <a:rPr lang="en-GB" sz="1600" b="1" dirty="0">
                <a:latin typeface="Calibri"/>
                <a:cs typeface="Calibri"/>
              </a:rPr>
              <a:t>paid directly into the bank account </a:t>
            </a:r>
            <a:r>
              <a:rPr lang="en-GB" sz="1600" dirty="0">
                <a:latin typeface="Calibri"/>
                <a:cs typeface="Calibri"/>
              </a:rPr>
              <a:t>specified on the claim form.</a:t>
            </a:r>
          </a:p>
          <a:p>
            <a:pPr marL="355600" indent="-342900">
              <a:buFont typeface="Wingdings" panose="05000000000000000000" pitchFamily="2" charset="2"/>
              <a:buChar char="q"/>
              <a:tabLst>
                <a:tab pos="355600" algn="l"/>
              </a:tabLst>
            </a:pPr>
            <a:endParaRPr lang="en-GB" sz="1600" dirty="0">
              <a:latin typeface="Calibri"/>
              <a:cs typeface="Calibri"/>
            </a:endParaRPr>
          </a:p>
          <a:p>
            <a:pPr marL="355600" indent="-342900">
              <a:buFont typeface="Wingdings" panose="05000000000000000000" pitchFamily="2" charset="2"/>
              <a:buChar char="q"/>
              <a:tabLst>
                <a:tab pos="355600" algn="l"/>
              </a:tabLst>
            </a:pPr>
            <a:r>
              <a:rPr lang="en-GB" sz="1600" b="1" dirty="0">
                <a:latin typeface="Calibri"/>
                <a:cs typeface="Calibri"/>
              </a:rPr>
              <a:t>Your examiner fee </a:t>
            </a:r>
            <a:r>
              <a:rPr lang="en-GB" sz="1600" dirty="0">
                <a:latin typeface="Calibri"/>
                <a:cs typeface="Calibri"/>
              </a:rPr>
              <a:t>– payment of the annual examiner fee is subject to the acceptance of your annual report by the University (see later on for details of the report template</a:t>
            </a:r>
            <a:r>
              <a:rPr lang="en-GB" sz="1600" dirty="0">
                <a:cs typeface="Calibri"/>
              </a:rPr>
              <a:t>). Please complete the </a:t>
            </a:r>
            <a:r>
              <a:rPr lang="en-GB" sz="1600" b="1" dirty="0">
                <a:cs typeface="Calibri"/>
              </a:rPr>
              <a:t>Examiner Fee Payment form </a:t>
            </a:r>
            <a:r>
              <a:rPr lang="en-GB" sz="1600" dirty="0">
                <a:cs typeface="Calibri"/>
              </a:rPr>
              <a:t>and return this to us along with your annual report. The examiner fee payment form will be sent to you after the Exam Board. Note: The University can not pay this fee until we have obtained  satisfactory evidence of your right to work in the UK. </a:t>
            </a:r>
          </a:p>
          <a:p>
            <a:pPr marL="355600" indent="-342900">
              <a:buFont typeface="Wingdings" panose="05000000000000000000" pitchFamily="2" charset="2"/>
              <a:buChar char="q"/>
              <a:tabLst>
                <a:tab pos="355600" algn="l"/>
              </a:tabLst>
            </a:pPr>
            <a:endParaRPr lang="en-GB" dirty="0">
              <a:solidFill>
                <a:srgbClr val="FF0000"/>
              </a:solidFill>
              <a:cs typeface="Calibri"/>
            </a:endParaRPr>
          </a:p>
          <a:p>
            <a:pPr marL="355600" indent="-342900">
              <a:buFont typeface="Wingdings" panose="05000000000000000000" pitchFamily="2" charset="2"/>
              <a:buChar char="q"/>
              <a:tabLst>
                <a:tab pos="355600" algn="l"/>
              </a:tabLst>
            </a:pPr>
            <a:endParaRPr lang="en-GB" sz="2000" dirty="0">
              <a:latin typeface="Calibri"/>
              <a:cs typeface="Calibri"/>
            </a:endParaRPr>
          </a:p>
          <a:p>
            <a:pPr marL="12700">
              <a:tabLst>
                <a:tab pos="355600" algn="l"/>
              </a:tabLst>
            </a:pPr>
            <a:endParaRPr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8</a:t>
            </a:fld>
            <a:endParaRPr lang="en-GB" sz="1800" b="1" dirty="0"/>
          </a:p>
        </p:txBody>
      </p:sp>
      <p:sp>
        <p:nvSpPr>
          <p:cNvPr id="5" name="Title 4"/>
          <p:cNvSpPr>
            <a:spLocks noGrp="1"/>
          </p:cNvSpPr>
          <p:nvPr>
            <p:ph type="title"/>
          </p:nvPr>
        </p:nvSpPr>
        <p:spPr/>
        <p:txBody>
          <a:bodyPr/>
          <a:lstStyle/>
          <a:p>
            <a:r>
              <a:rPr lang="en-GB" b="1" u="sng" dirty="0"/>
              <a:t>Expenses </a:t>
            </a:r>
            <a:br>
              <a:rPr lang="en-GB" b="1" u="sng" dirty="0"/>
            </a:br>
            <a:r>
              <a:rPr lang="en-GB" b="1" u="sng" dirty="0"/>
              <a:t>and Fees</a:t>
            </a:r>
          </a:p>
        </p:txBody>
      </p:sp>
    </p:spTree>
    <p:extLst>
      <p:ext uri="{BB962C8B-B14F-4D97-AF65-F5344CB8AC3E}">
        <p14:creationId xmlns:p14="http://schemas.microsoft.com/office/powerpoint/2010/main" val="4063581557"/>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304800" y="2133601"/>
            <a:ext cx="7848600" cy="4616648"/>
          </a:xfrm>
          <a:prstGeom prst="rect">
            <a:avLst/>
          </a:prstGeom>
        </p:spPr>
        <p:txBody>
          <a:bodyPr vert="horz" wrap="square" lIns="0" tIns="0" rIns="0" bIns="0" rtlCol="0">
            <a:spAutoFit/>
          </a:bodyPr>
          <a:lstStyle/>
          <a:p>
            <a:pPr marL="12700">
              <a:tabLst>
                <a:tab pos="355600" algn="l"/>
              </a:tabLst>
            </a:pPr>
            <a:r>
              <a:rPr lang="en-GB" sz="2000" b="1" dirty="0">
                <a:latin typeface="Calibri"/>
                <a:cs typeface="Calibri"/>
              </a:rPr>
              <a:t>The Annual Report </a:t>
            </a:r>
            <a:r>
              <a:rPr lang="en-GB" sz="2000" dirty="0">
                <a:latin typeface="Calibri"/>
                <a:cs typeface="Calibri"/>
              </a:rPr>
              <a:t>– Following on from your attendance at the relevant examiner meetings, you should produce your annual report. The template report will be emailed to you in due course. </a:t>
            </a:r>
            <a:r>
              <a:rPr lang="en-GB" sz="2000" dirty="0">
                <a:cs typeface="Calibri"/>
              </a:rPr>
              <a:t>Please use the report template sent to you rather than any copies you may have retained from previous years. The template can be found here:</a:t>
            </a:r>
          </a:p>
          <a:p>
            <a:pPr marL="12700">
              <a:tabLst>
                <a:tab pos="355600" algn="l"/>
              </a:tabLst>
            </a:pPr>
            <a:endParaRPr lang="en-GB" sz="2000" dirty="0">
              <a:cs typeface="Calibri"/>
            </a:endParaRPr>
          </a:p>
          <a:p>
            <a:pPr marL="12700">
              <a:tabLst>
                <a:tab pos="355600" algn="l"/>
              </a:tabLst>
            </a:pPr>
            <a:r>
              <a:rPr lang="en-GB" sz="2000" dirty="0">
                <a:cs typeface="Calibri"/>
              </a:rPr>
              <a:t>https://www.hope.ac.uk/aboutus/governance/academicquality/handbooksandforms/</a:t>
            </a:r>
          </a:p>
          <a:p>
            <a:pPr marL="12700">
              <a:tabLst>
                <a:tab pos="355600" algn="l"/>
              </a:tabLst>
            </a:pPr>
            <a:endParaRPr lang="en-GB" sz="2000" dirty="0">
              <a:latin typeface="Calibri"/>
              <a:cs typeface="Calibri"/>
            </a:endParaRPr>
          </a:p>
          <a:p>
            <a:pPr marL="12700">
              <a:tabLst>
                <a:tab pos="355600" algn="l"/>
              </a:tabLst>
            </a:pPr>
            <a:r>
              <a:rPr lang="en-GB" sz="2000" dirty="0">
                <a:latin typeface="Calibri"/>
                <a:cs typeface="Calibri"/>
              </a:rPr>
              <a:t>Note: you should produce  a </a:t>
            </a:r>
            <a:r>
              <a:rPr lang="en-GB" sz="2000" b="1" dirty="0">
                <a:latin typeface="Calibri"/>
                <a:cs typeface="Calibri"/>
              </a:rPr>
              <a:t>separate report </a:t>
            </a:r>
            <a:r>
              <a:rPr lang="en-GB" sz="2000" dirty="0">
                <a:latin typeface="Calibri"/>
                <a:cs typeface="Calibri"/>
              </a:rPr>
              <a:t>for </a:t>
            </a:r>
            <a:r>
              <a:rPr lang="en-GB" sz="2000" b="1" dirty="0">
                <a:latin typeface="Calibri"/>
                <a:cs typeface="Calibri"/>
              </a:rPr>
              <a:t>each programme/award  </a:t>
            </a:r>
            <a:r>
              <a:rPr lang="en-GB" sz="2000" dirty="0">
                <a:latin typeface="Calibri"/>
                <a:cs typeface="Calibri"/>
              </a:rPr>
              <a:t>for which</a:t>
            </a:r>
            <a:r>
              <a:rPr lang="en-GB" sz="2000" b="1" dirty="0">
                <a:latin typeface="Calibri"/>
                <a:cs typeface="Calibri"/>
              </a:rPr>
              <a:t> </a:t>
            </a:r>
            <a:r>
              <a:rPr lang="en-GB" sz="2000" dirty="0">
                <a:latin typeface="Calibri"/>
                <a:cs typeface="Calibri"/>
              </a:rPr>
              <a:t>you are the examiner and not one single aggregated report. </a:t>
            </a:r>
          </a:p>
          <a:p>
            <a:pPr marL="12700">
              <a:tabLst>
                <a:tab pos="355600" algn="l"/>
              </a:tabLst>
            </a:pPr>
            <a:endParaRPr lang="en-GB" sz="2000" dirty="0">
              <a:latin typeface="Calibri"/>
              <a:cs typeface="Calibri"/>
            </a:endParaRPr>
          </a:p>
          <a:p>
            <a:pPr marL="12700">
              <a:tabLst>
                <a:tab pos="355600" algn="l"/>
              </a:tabLst>
            </a:pPr>
            <a:r>
              <a:rPr lang="en-GB" sz="2000" b="1" dirty="0">
                <a:latin typeface="Calibri"/>
                <a:cs typeface="Calibri"/>
              </a:rPr>
              <a:t>How and when to return the report </a:t>
            </a:r>
            <a:r>
              <a:rPr lang="en-GB" sz="2000" dirty="0">
                <a:latin typeface="Calibri"/>
                <a:cs typeface="Calibri"/>
              </a:rPr>
              <a:t>– The University will email to advise you of how to return your completed report and the deadline for doing so. </a:t>
            </a:r>
          </a:p>
          <a:p>
            <a:pPr marL="12700">
              <a:tabLst>
                <a:tab pos="355600" algn="l"/>
              </a:tabLst>
            </a:pPr>
            <a:endParaRPr lang="en-GB" sz="2000" dirty="0">
              <a:latin typeface="Calibri"/>
              <a:cs typeface="Calibri"/>
            </a:endParaRPr>
          </a:p>
        </p:txBody>
      </p:sp>
      <p:pic>
        <p:nvPicPr>
          <p:cNvPr id="1026" name="Picture 2" descr="Maths New Science Bui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01782"/>
            <a:ext cx="4943474" cy="119841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9</a:t>
            </a:fld>
            <a:endParaRPr lang="en-GB" sz="1800" b="1" dirty="0"/>
          </a:p>
        </p:txBody>
      </p:sp>
      <p:sp>
        <p:nvSpPr>
          <p:cNvPr id="5" name="Title 4"/>
          <p:cNvSpPr>
            <a:spLocks noGrp="1"/>
          </p:cNvSpPr>
          <p:nvPr>
            <p:ph type="title"/>
          </p:nvPr>
        </p:nvSpPr>
        <p:spPr>
          <a:xfrm>
            <a:off x="628650" y="365126"/>
            <a:ext cx="7886700" cy="1463674"/>
          </a:xfrm>
        </p:spPr>
        <p:txBody>
          <a:bodyPr>
            <a:normAutofit fontScale="90000"/>
          </a:bodyPr>
          <a:lstStyle/>
          <a:p>
            <a:r>
              <a:rPr lang="en-GB" b="1" u="sng" dirty="0"/>
              <a:t>Annual </a:t>
            </a:r>
            <a:br>
              <a:rPr lang="en-GB" b="1" u="sng" dirty="0"/>
            </a:br>
            <a:r>
              <a:rPr lang="en-GB" b="1" u="sng" dirty="0"/>
              <a:t>Examiner  </a:t>
            </a:r>
            <a:br>
              <a:rPr lang="en-GB" b="1" u="sng" dirty="0"/>
            </a:br>
            <a:r>
              <a:rPr lang="en-GB" b="1" u="sng" dirty="0"/>
              <a:t>Report</a:t>
            </a:r>
          </a:p>
        </p:txBody>
      </p:sp>
    </p:spTree>
    <p:extLst>
      <p:ext uri="{BB962C8B-B14F-4D97-AF65-F5344CB8AC3E}">
        <p14:creationId xmlns:p14="http://schemas.microsoft.com/office/powerpoint/2010/main" val="549719048"/>
      </p:ext>
    </p:extLst>
  </p:cSld>
  <p:clrMapOvr>
    <a:masterClrMapping/>
  </p:clrMapOvr>
  <mc:AlternateContent xmlns:mc="http://schemas.openxmlformats.org/markup-compatibility/2006" xmlns:p14="http://schemas.microsoft.com/office/powerpoint/2010/main">
    <mc:Choice Requires="p14">
      <p:transition spd="slow" p14:dur="2000" advTm="49760"/>
    </mc:Choice>
    <mc:Fallback xmlns="">
      <p:transition spd="slow" advTm="49760"/>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1120</TotalTime>
  <Words>867</Words>
  <Application>Microsoft Office PowerPoint</Application>
  <PresentationFormat>On-screen Show (4:3)</PresentationFormat>
  <Paragraphs>51</Paragraphs>
  <Slides>9</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Calibri</vt:lpstr>
      <vt:lpstr>Calibri Light</vt:lpstr>
      <vt:lpstr>Wingdings</vt:lpstr>
      <vt:lpstr>Office Theme</vt:lpstr>
      <vt:lpstr>Document</vt:lpstr>
      <vt:lpstr>Guide 6: Reports, Forms Fees and Other Practical Matters </vt:lpstr>
      <vt:lpstr>The Schools/Departments  and Your Key Contacts    Slide 3  Examining Bodies      Slide 4  Right to Work Checks    Slides 5,6,7  Expenses and Fees     Slide 8  Annual Examiner Report     Slide 9  </vt:lpstr>
      <vt:lpstr>The Schools/ Departments   and  Your Key  Contacts</vt:lpstr>
      <vt:lpstr>Examining Bodies</vt:lpstr>
      <vt:lpstr>Right to  Work Checks</vt:lpstr>
      <vt:lpstr>PowerPoint Presentation</vt:lpstr>
      <vt:lpstr>PowerPoint Presentation</vt:lpstr>
      <vt:lpstr>Expenses  and Fees</vt:lpstr>
      <vt:lpstr>Annual  Examiner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Birch</dc:creator>
  <cp:lastModifiedBy>Catherine Walsh </cp:lastModifiedBy>
  <cp:revision>144</cp:revision>
  <cp:lastPrinted>2017-03-30T09:49:38Z</cp:lastPrinted>
  <dcterms:created xsi:type="dcterms:W3CDTF">2016-04-05T11:00:02Z</dcterms:created>
  <dcterms:modified xsi:type="dcterms:W3CDTF">2024-03-05T14:37:13Z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2015-08-24T00:00:00Z</vt:filetime>
  </property>
  <property fmtid="{D5CDD505-2E9C-101B-9397-08002B2CF9AE}" pid="3" name="Creator">
    <vt:lpwstr>Microsoft® PowerPoint® 2010</vt:lpwstr>
  </property>
  <property fmtid="{D5CDD505-2E9C-101B-9397-08002B2CF9AE}" pid="4" name="LastSaved">
    <vt:filetime>2016-04-05T00:00:00Z</vt:filetime>
  </property>
</Properties>
</file>